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EB Garamond" charset="0"/>
      <p:regular r:id="rId21"/>
      <p:bold r:id="rId22"/>
      <p:italic r:id="rId23"/>
      <p:boldItalic r:id="rId24"/>
    </p:embeddedFont>
    <p:embeddedFont>
      <p:font typeface="EB Garamond SemiBold" charset="0"/>
      <p:regular r:id="rId25"/>
      <p:bold r:id="rId26"/>
      <p:italic r:id="rId27"/>
      <p:boldItalic r:id="rId28"/>
    </p:embeddedFont>
    <p:embeddedFont>
      <p:font typeface="Public Sans" charset="0"/>
      <p:regular r:id="rId29"/>
      <p:bold r:id="rId30"/>
      <p:italic r:id="rId31"/>
      <p:boldItalic r:id="rId32"/>
    </p:embeddedFont>
    <p:embeddedFont>
      <p:font typeface="FrankRuehl" pitchFamily="34" charset="-79"/>
      <p:regular r:id="rId33"/>
    </p:embeddedFont>
    <p:embeddedFont>
      <p:font typeface="Calibri" pitchFamily="34" charset="0"/>
      <p:regular r:id="rId34"/>
      <p:bold r:id="rId35"/>
      <p:italic r:id="rId36"/>
      <p:boldItalic r:id="rId37"/>
    </p:embeddedFont>
    <p:embeddedFont>
      <p:font typeface="Georgia" pitchFamily="18" charset="0"/>
      <p:regular r:id="rId38"/>
      <p:bold r:id="rId39"/>
      <p:italic r:id="rId40"/>
      <p:boldItalic r:id="rId41"/>
    </p:embeddedFont>
    <p:embeddedFont>
      <p:font typeface="Trebuchet MS" pitchFamily="34" charset="0"/>
      <p:regular r:id="rId42"/>
      <p:bold r:id="rId43"/>
      <p:italic r:id="rId44"/>
      <p:boldItalic r:id="rId45"/>
    </p:embeddedFont>
    <p:embeddedFont>
      <p:font typeface="EB Garamond Medium"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jDyh1/nHwGzthEP1NlRHs1Rfp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03D3C8C-63EE-46D2-B05F-B4FBFD8325CB}">
  <a:tblStyle styleId="{803D3C8C-63EE-46D2-B05F-B4FBFD8325C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38" y="-7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848624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f6ddeeec7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7" name="Google Shape;1897;g1f6ddeeec75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1f6ddeeec7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6" name="Google Shape;1906;g1f6ddeeec75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1f6ddeeec75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4" name="Google Shape;1914;g1f6ddeeec75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1f6ddeeec7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1" name="Google Shape;1921;g1f6ddeeec75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g1f6ddeeec7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9" name="Google Shape;1929;g1f6ddeeec75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1f6ddeeec7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6" name="Google Shape;1936;g1f6ddeeec75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3" name="Google Shape;194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7" name="Google Shape;1957;p2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3" name="Google Shape;196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i="1"/>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1f6ddeeec7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1f6ddeeec75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1f6ddeeec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8" name="Google Shape;1868;g1f6ddeeec7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1f6ddeeec7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5" name="Google Shape;1875;g1f6ddeeec7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f6ddeeec7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3" name="Google Shape;1883;g1f6ddeeec7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1f6ddeeec7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1" name="Google Shape;1891;g1f6ddeeec75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1"/>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192150" y="2268549"/>
            <a:ext cx="3689400" cy="72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“STOCK INVENTORY WEBSITE”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a:p>
        </p:txBody>
      </p:sp>
      <p:pic>
        <p:nvPicPr>
          <p:cNvPr id="1834" name="Google Shape;1834;p209"/>
          <p:cNvPicPr preferRelativeResize="0"/>
          <p:nvPr/>
        </p:nvPicPr>
        <p:blipFill rotWithShape="1">
          <a:blip r:embed="rId3">
            <a:alphaModFix/>
          </a:blip>
          <a:srcRect l="-43430" t="2430" r="43429" b="-2428"/>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g1f6ddeeec75_0_40"/>
          <p:cNvSpPr txBox="1"/>
          <p:nvPr/>
        </p:nvSpPr>
        <p:spPr>
          <a:xfrm>
            <a:off x="608450" y="212250"/>
            <a:ext cx="80796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4.DELIVERABLES</a:t>
            </a:r>
            <a:endParaRPr sz="3100" b="0" i="0" u="none" strike="noStrike" cap="none">
              <a:solidFill>
                <a:srgbClr val="424456"/>
              </a:solidFill>
              <a:latin typeface="Trebuchet MS"/>
              <a:ea typeface="Trebuchet MS"/>
              <a:cs typeface="Trebuchet MS"/>
              <a:sym typeface="Trebuchet MS"/>
            </a:endParaRPr>
          </a:p>
        </p:txBody>
      </p:sp>
      <p:sp>
        <p:nvSpPr>
          <p:cNvPr id="1900" name="Google Shape;1900;g1f6ddeeec75_0_40"/>
          <p:cNvSpPr txBox="1"/>
          <p:nvPr/>
        </p:nvSpPr>
        <p:spPr>
          <a:xfrm>
            <a:off x="520300" y="782075"/>
            <a:ext cx="7545300" cy="507801"/>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2100"/>
              <a:buFont typeface="Arial"/>
              <a:buNone/>
            </a:pPr>
            <a:r>
              <a:rPr lang="en-US" sz="2100" b="0" i="0" u="none" strike="noStrike" cap="none">
                <a:solidFill>
                  <a:schemeClr val="dk1"/>
                </a:solidFill>
                <a:latin typeface="Georgia"/>
                <a:ea typeface="Georgia"/>
                <a:cs typeface="Georgia"/>
                <a:sym typeface="Georgia"/>
              </a:rPr>
              <a:t>The system design should be designed within 6 months</a:t>
            </a:r>
            <a:r>
              <a:rPr lang="en-US" sz="1900" b="0" i="0" u="none" strike="noStrike" cap="none">
                <a:solidFill>
                  <a:schemeClr val="dk1"/>
                </a:solidFill>
                <a:latin typeface="Georgia"/>
                <a:ea typeface="Georgia"/>
                <a:cs typeface="Georgia"/>
                <a:sym typeface="Georgia"/>
              </a:rPr>
              <a:t>.</a:t>
            </a:r>
            <a:endParaRPr sz="1900" b="0" i="0" u="none" strike="noStrike" cap="none">
              <a:solidFill>
                <a:schemeClr val="dk1"/>
              </a:solidFill>
              <a:latin typeface="Georgia"/>
              <a:ea typeface="Georgia"/>
              <a:cs typeface="Georgia"/>
              <a:sym typeface="Georgia"/>
            </a:endParaRPr>
          </a:p>
        </p:txBody>
      </p:sp>
      <p:sp>
        <p:nvSpPr>
          <p:cNvPr id="1901" name="Google Shape;1901;g1f6ddeeec75_0_40"/>
          <p:cNvSpPr txBox="1"/>
          <p:nvPr/>
        </p:nvSpPr>
        <p:spPr>
          <a:xfrm>
            <a:off x="671525" y="1400850"/>
            <a:ext cx="64098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5.SPECIFIC REQUIREMENTS</a:t>
            </a:r>
            <a:endParaRPr sz="3100" b="0" i="0" u="none" strike="noStrike" cap="none">
              <a:solidFill>
                <a:srgbClr val="424456"/>
              </a:solidFill>
              <a:latin typeface="Trebuchet MS"/>
              <a:ea typeface="Trebuchet MS"/>
              <a:cs typeface="Trebuchet MS"/>
              <a:sym typeface="Trebuchet MS"/>
            </a:endParaRPr>
          </a:p>
        </p:txBody>
      </p:sp>
      <p:sp>
        <p:nvSpPr>
          <p:cNvPr id="1902" name="Google Shape;1902;g1f6ddeeec75_0_40"/>
          <p:cNvSpPr txBox="1"/>
          <p:nvPr/>
        </p:nvSpPr>
        <p:spPr>
          <a:xfrm>
            <a:off x="707500" y="2068450"/>
            <a:ext cx="74076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424456"/>
                </a:solidFill>
                <a:latin typeface="Trebuchet MS"/>
                <a:ea typeface="Trebuchet MS"/>
                <a:cs typeface="Trebuchet MS"/>
                <a:sym typeface="Trebuchet MS"/>
              </a:rPr>
              <a:t>5.1 INTERFACE REQUIREMENTS</a:t>
            </a:r>
            <a:endParaRPr sz="2500" b="0" i="0" u="none" strike="noStrike" cap="none">
              <a:solidFill>
                <a:srgbClr val="424456"/>
              </a:solidFill>
              <a:latin typeface="Trebuchet MS"/>
              <a:ea typeface="Trebuchet MS"/>
              <a:cs typeface="Trebuchet MS"/>
              <a:sym typeface="Trebuchet MS"/>
            </a:endParaRPr>
          </a:p>
        </p:txBody>
      </p:sp>
      <p:sp>
        <p:nvSpPr>
          <p:cNvPr id="1903" name="Google Shape;1903;g1f6ddeeec75_0_40"/>
          <p:cNvSpPr txBox="1"/>
          <p:nvPr/>
        </p:nvSpPr>
        <p:spPr>
          <a:xfrm>
            <a:off x="751500" y="2643650"/>
            <a:ext cx="7641000" cy="149268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5.1.1</a:t>
            </a:r>
            <a:r>
              <a:rPr lang="en-US" sz="1900" b="0" i="0" u="none" strike="noStrike" cap="none">
                <a:solidFill>
                  <a:srgbClr val="424456"/>
                </a:solidFill>
                <a:latin typeface="Georgia"/>
                <a:ea typeface="Georgia"/>
                <a:cs typeface="Georgia"/>
                <a:sym typeface="Georgia"/>
              </a:rPr>
              <a:t> </a:t>
            </a:r>
            <a:r>
              <a:rPr lang="en-US" sz="2400" b="0" i="0" u="none" strike="noStrike" cap="none">
                <a:solidFill>
                  <a:srgbClr val="424456"/>
                </a:solidFill>
                <a:latin typeface="Georgia"/>
                <a:ea typeface="Georgia"/>
                <a:cs typeface="Georgia"/>
                <a:sym typeface="Georgia"/>
              </a:rPr>
              <a:t>User Interface</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24456"/>
              </a:solidFill>
              <a:latin typeface="Georgia"/>
              <a:ea typeface="Georgia"/>
              <a:cs typeface="Georgia"/>
              <a:sym typeface="Georgia"/>
            </a:endParaRPr>
          </a:p>
          <a:p>
            <a:pPr marL="457200" marR="0" lvl="0" indent="-311150" algn="l" rtl="0">
              <a:lnSpc>
                <a:spcPct val="100000"/>
              </a:lnSpc>
              <a:spcBef>
                <a:spcPts val="0"/>
              </a:spcBef>
              <a:spcAft>
                <a:spcPts val="0"/>
              </a:spcAft>
              <a:buClr>
                <a:srgbClr val="000000"/>
              </a:buClr>
              <a:buSzPts val="1300"/>
              <a:buFont typeface="Georgia"/>
              <a:buChar char="●"/>
            </a:pPr>
            <a:r>
              <a:rPr lang="en-US" sz="2100" b="0" i="0" u="none" strike="noStrike" cap="none">
                <a:solidFill>
                  <a:srgbClr val="000000"/>
                </a:solidFill>
                <a:latin typeface="Georgia"/>
                <a:ea typeface="Georgia"/>
                <a:cs typeface="Georgia"/>
                <a:sym typeface="Georgia"/>
              </a:rPr>
              <a:t>GUI has a meaningful Buttons and Frames.</a:t>
            </a:r>
            <a:endParaRPr sz="2100" b="0" i="0" u="none" strike="noStrike" cap="none">
              <a:solidFill>
                <a:srgbClr val="000000"/>
              </a:solidFill>
              <a:latin typeface="Georgia"/>
              <a:ea typeface="Georgia"/>
              <a:cs typeface="Georgia"/>
              <a:sym typeface="Georgia"/>
            </a:endParaRPr>
          </a:p>
          <a:p>
            <a:pPr marL="457200" marR="0" lvl="0" indent="-311150" algn="l" rtl="0">
              <a:lnSpc>
                <a:spcPct val="100000"/>
              </a:lnSpc>
              <a:spcBef>
                <a:spcPts val="0"/>
              </a:spcBef>
              <a:spcAft>
                <a:spcPts val="0"/>
              </a:spcAft>
              <a:buClr>
                <a:srgbClr val="000000"/>
              </a:buClr>
              <a:buSzPts val="1300"/>
              <a:buFont typeface="Georgia"/>
              <a:buChar char="●"/>
            </a:pPr>
            <a:r>
              <a:rPr lang="en-US" sz="2100" b="0" i="0" u="none" strike="noStrike" cap="none">
                <a:solidFill>
                  <a:srgbClr val="000000"/>
                </a:solidFill>
                <a:latin typeface="Georgia"/>
                <a:ea typeface="Georgia"/>
                <a:cs typeface="Georgia"/>
                <a:sym typeface="Georgia"/>
              </a:rPr>
              <a:t>Reports are generated as per the requirements.</a:t>
            </a:r>
            <a:endParaRPr sz="2100" b="0" i="0" u="none" strike="noStrike" cap="none">
              <a:solidFill>
                <a:srgbClr val="000000"/>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g1f6ddeeec75_0_61"/>
          <p:cNvSpPr txBox="1"/>
          <p:nvPr/>
        </p:nvSpPr>
        <p:spPr>
          <a:xfrm>
            <a:off x="587225" y="283000"/>
            <a:ext cx="3000000" cy="50780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424456"/>
                </a:solidFill>
                <a:latin typeface="Georgia"/>
                <a:ea typeface="Georgia"/>
                <a:cs typeface="Georgia"/>
                <a:sym typeface="Georgia"/>
              </a:rPr>
              <a:t>5.1.2HardwareInterface</a:t>
            </a:r>
            <a:endParaRPr sz="2100" b="0" i="0" u="none" strike="noStrike" cap="none">
              <a:solidFill>
                <a:srgbClr val="424456"/>
              </a:solidFill>
              <a:latin typeface="Georgia"/>
              <a:ea typeface="Georgia"/>
              <a:cs typeface="Georgia"/>
              <a:sym typeface="Georgia"/>
            </a:endParaRPr>
          </a:p>
        </p:txBody>
      </p:sp>
      <p:graphicFrame>
        <p:nvGraphicFramePr>
          <p:cNvPr id="1909" name="Google Shape;1909;g1f6ddeeec75_0_61"/>
          <p:cNvGraphicFramePr/>
          <p:nvPr/>
        </p:nvGraphicFramePr>
        <p:xfrm>
          <a:off x="860525" y="924850"/>
          <a:ext cx="3000000" cy="3000000"/>
        </p:xfrm>
        <a:graphic>
          <a:graphicData uri="http://schemas.openxmlformats.org/drawingml/2006/table">
            <a:tbl>
              <a:tblPr>
                <a:noFill/>
                <a:tableStyleId>{803D3C8C-63EE-46D2-B05F-B4FBFD8325CB}</a:tableStyleId>
              </a:tblPr>
              <a:tblGrid>
                <a:gridCol w="3619500"/>
                <a:gridCol w="3619500"/>
              </a:tblGrid>
              <a:tr h="3810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Operating System</a:t>
                      </a:r>
                      <a:endParaRPr sz="2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Windows 7/8/10</a:t>
                      </a:r>
                      <a:endParaRPr sz="21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System configuration</a:t>
                      </a:r>
                      <a:endParaRPr sz="2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RAM 4GB , HDD 128GB</a:t>
                      </a:r>
                      <a:endParaRPr sz="2100" u="none" strike="noStrike" cap="none"/>
                    </a:p>
                  </a:txBody>
                  <a:tcPr marL="91425" marR="91425" marT="91425" marB="91425"/>
                </a:tc>
              </a:tr>
            </a:tbl>
          </a:graphicData>
        </a:graphic>
      </p:graphicFrame>
      <p:sp>
        <p:nvSpPr>
          <p:cNvPr id="1910" name="Google Shape;1910;g1f6ddeeec75_0_61"/>
          <p:cNvSpPr txBox="1"/>
          <p:nvPr/>
        </p:nvSpPr>
        <p:spPr>
          <a:xfrm>
            <a:off x="671525" y="1995150"/>
            <a:ext cx="40752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5.1.3 Software Interface</a:t>
            </a:r>
            <a:endParaRPr sz="2400" b="0" i="0" u="none" strike="noStrike" cap="none">
              <a:solidFill>
                <a:srgbClr val="424456"/>
              </a:solidFill>
              <a:latin typeface="Georgia"/>
              <a:ea typeface="Georgia"/>
              <a:cs typeface="Georgia"/>
              <a:sym typeface="Georgia"/>
            </a:endParaRPr>
          </a:p>
        </p:txBody>
      </p:sp>
      <p:graphicFrame>
        <p:nvGraphicFramePr>
          <p:cNvPr id="1911" name="Google Shape;1911;g1f6ddeeec75_0_61"/>
          <p:cNvGraphicFramePr/>
          <p:nvPr/>
        </p:nvGraphicFramePr>
        <p:xfrm>
          <a:off x="952500" y="2641925"/>
          <a:ext cx="3000000" cy="3000000"/>
        </p:xfrm>
        <a:graphic>
          <a:graphicData uri="http://schemas.openxmlformats.org/drawingml/2006/table">
            <a:tbl>
              <a:tblPr>
                <a:noFill/>
                <a:tableStyleId>{803D3C8C-63EE-46D2-B05F-B4FBFD8325CB}</a:tableStyleId>
              </a:tblPr>
              <a:tblGrid>
                <a:gridCol w="3619500"/>
                <a:gridCol w="3619500"/>
              </a:tblGrid>
              <a:tr h="3810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Front End</a:t>
                      </a:r>
                      <a:endParaRPr sz="2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JSP/Servlet,HTML,DHTML,Java Script</a:t>
                      </a:r>
                      <a:endParaRPr sz="2100" u="none" strike="noStrike" cap="none"/>
                    </a:p>
                  </a:txBody>
                  <a:tcPr marL="91425" marR="91425" marT="91425" marB="91425"/>
                </a:tc>
              </a:tr>
              <a:tr h="381000">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Back End</a:t>
                      </a:r>
                      <a:endParaRPr sz="21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100"/>
                        <a:buFont typeface="Arial"/>
                        <a:buNone/>
                      </a:pPr>
                      <a:r>
                        <a:rPr lang="en-US" sz="2100" u="none" strike="noStrike" cap="none"/>
                        <a:t>MySQL</a:t>
                      </a:r>
                      <a:endParaRPr sz="2100" u="none" strike="noStrike" cap="none"/>
                    </a:p>
                  </a:txBody>
                  <a:tcPr marL="91425" marR="91425" marT="91425" marB="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g1f6ddeeec75_0_69"/>
          <p:cNvSpPr txBox="1"/>
          <p:nvPr/>
        </p:nvSpPr>
        <p:spPr>
          <a:xfrm>
            <a:off x="771175" y="219325"/>
            <a:ext cx="73437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424456"/>
                </a:solidFill>
                <a:latin typeface="Trebuchet MS"/>
                <a:ea typeface="Trebuchet MS"/>
                <a:cs typeface="Trebuchet MS"/>
                <a:sym typeface="Trebuchet MS"/>
              </a:rPr>
              <a:t>5.2 FUNCTIONAL REQUIREMENTS</a:t>
            </a:r>
            <a:endParaRPr sz="2500" b="0" i="0" u="none" strike="noStrike" cap="none">
              <a:solidFill>
                <a:srgbClr val="424456"/>
              </a:solidFill>
              <a:latin typeface="Trebuchet MS"/>
              <a:ea typeface="Trebuchet MS"/>
              <a:cs typeface="Trebuchet MS"/>
              <a:sym typeface="Trebuchet MS"/>
            </a:endParaRPr>
          </a:p>
        </p:txBody>
      </p:sp>
      <p:sp>
        <p:nvSpPr>
          <p:cNvPr id="1917" name="Google Shape;1917;g1f6ddeeec75_0_69"/>
          <p:cNvSpPr txBox="1"/>
          <p:nvPr/>
        </p:nvSpPr>
        <p:spPr>
          <a:xfrm>
            <a:off x="856075" y="834850"/>
            <a:ext cx="7471200" cy="15080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5.2.1 Product Management:</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Georgia"/>
              <a:ea typeface="Georgia"/>
              <a:cs typeface="Georgia"/>
              <a:sym typeface="Georgia"/>
            </a:endParaRPr>
          </a:p>
          <a:p>
            <a:pPr marL="457200" marR="0" lvl="0" indent="-342900" algn="l" rtl="0">
              <a:lnSpc>
                <a:spcPct val="100000"/>
              </a:lnSpc>
              <a:spcBef>
                <a:spcPts val="0"/>
              </a:spcBef>
              <a:spcAft>
                <a:spcPts val="0"/>
              </a:spcAft>
              <a:buClr>
                <a:srgbClr val="000000"/>
              </a:buClr>
              <a:buSzPts val="1800"/>
              <a:buFont typeface="Georgia"/>
              <a:buChar char="●"/>
            </a:pPr>
            <a:r>
              <a:rPr lang="en-US" sz="2100" b="0" i="0" u="none" strike="noStrike" cap="none">
                <a:solidFill>
                  <a:srgbClr val="000000"/>
                </a:solidFill>
                <a:latin typeface="Georgia"/>
                <a:ea typeface="Georgia"/>
                <a:cs typeface="Georgia"/>
                <a:sym typeface="Georgia"/>
              </a:rPr>
              <a:t>Quickly produces reports for sold products.</a:t>
            </a:r>
            <a:endParaRPr sz="2100" b="0" i="0" u="none" strike="noStrike" cap="none">
              <a:solidFill>
                <a:srgbClr val="000000"/>
              </a:solidFill>
              <a:latin typeface="Georgia"/>
              <a:ea typeface="Georgia"/>
              <a:cs typeface="Georgia"/>
              <a:sym typeface="Georgia"/>
            </a:endParaRPr>
          </a:p>
          <a:p>
            <a:pPr marL="457200" marR="0" lvl="0" indent="-342900" algn="l" rtl="0">
              <a:lnSpc>
                <a:spcPct val="100000"/>
              </a:lnSpc>
              <a:spcBef>
                <a:spcPts val="0"/>
              </a:spcBef>
              <a:spcAft>
                <a:spcPts val="0"/>
              </a:spcAft>
              <a:buClr>
                <a:srgbClr val="000000"/>
              </a:buClr>
              <a:buSzPts val="1800"/>
              <a:buFont typeface="Georgia"/>
              <a:buChar char="●"/>
            </a:pPr>
            <a:r>
              <a:rPr lang="en-US" sz="2100" b="0" i="0" u="none" strike="noStrike" cap="none">
                <a:solidFill>
                  <a:srgbClr val="000000"/>
                </a:solidFill>
                <a:latin typeface="Georgia"/>
                <a:ea typeface="Georgia"/>
                <a:cs typeface="Georgia"/>
                <a:sym typeface="Georgia"/>
              </a:rPr>
              <a:t>Can easily track information of the products.</a:t>
            </a:r>
            <a:endParaRPr sz="2100" b="0" i="0" u="none" strike="noStrike" cap="none">
              <a:solidFill>
                <a:srgbClr val="000000"/>
              </a:solidFill>
              <a:latin typeface="Georgia"/>
              <a:ea typeface="Georgia"/>
              <a:cs typeface="Georgia"/>
              <a:sym typeface="Georgia"/>
            </a:endParaRPr>
          </a:p>
        </p:txBody>
      </p:sp>
      <p:sp>
        <p:nvSpPr>
          <p:cNvPr id="1918" name="Google Shape;1918;g1f6ddeeec75_0_69"/>
          <p:cNvSpPr txBox="1"/>
          <p:nvPr/>
        </p:nvSpPr>
        <p:spPr>
          <a:xfrm>
            <a:off x="976350" y="2371650"/>
            <a:ext cx="72873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5.2.2 Customer Requirement:</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424456"/>
              </a:solidFill>
              <a:latin typeface="Georgia"/>
              <a:ea typeface="Georgia"/>
              <a:cs typeface="Georgia"/>
              <a:sym typeface="Georgia"/>
            </a:endParaRPr>
          </a:p>
          <a:p>
            <a:pPr marL="457200" marR="0" lvl="0" indent="-361950" algn="l" rtl="0">
              <a:lnSpc>
                <a:spcPct val="100000"/>
              </a:lnSpc>
              <a:spcBef>
                <a:spcPts val="0"/>
              </a:spcBef>
              <a:spcAft>
                <a:spcPts val="0"/>
              </a:spcAft>
              <a:buClr>
                <a:srgbClr val="000000"/>
              </a:buClr>
              <a:buSzPts val="2100"/>
              <a:buFont typeface="Georgia"/>
              <a:buChar char="●"/>
            </a:pPr>
            <a:r>
              <a:rPr lang="en-US" sz="2100" b="0" i="0" u="none" strike="noStrike" cap="none">
                <a:solidFill>
                  <a:srgbClr val="000000"/>
                </a:solidFill>
                <a:latin typeface="Georgia"/>
                <a:ea typeface="Georgia"/>
                <a:cs typeface="Georgia"/>
                <a:sym typeface="Georgia"/>
              </a:rPr>
              <a:t>It provides customer registration and status information to the admin to see their status.</a:t>
            </a:r>
            <a:endParaRPr sz="2100" b="0" i="0" u="none" strike="noStrike" cap="none">
              <a:solidFill>
                <a:srgbClr val="000000"/>
              </a:solidFill>
              <a:latin typeface="Georgia"/>
              <a:ea typeface="Georgia"/>
              <a:cs typeface="Georgia"/>
              <a:sym typeface="Georgia"/>
            </a:endParaRPr>
          </a:p>
          <a:p>
            <a:pPr marL="457200" marR="0" lvl="0" indent="-361950" algn="l" rtl="0">
              <a:lnSpc>
                <a:spcPct val="100000"/>
              </a:lnSpc>
              <a:spcBef>
                <a:spcPts val="0"/>
              </a:spcBef>
              <a:spcAft>
                <a:spcPts val="0"/>
              </a:spcAft>
              <a:buClr>
                <a:srgbClr val="424456"/>
              </a:buClr>
              <a:buSzPts val="2100"/>
              <a:buFont typeface="Georgia"/>
              <a:buChar char="●"/>
            </a:pPr>
            <a:r>
              <a:rPr lang="en-US" sz="2100" b="0" i="0" u="none" strike="noStrike" cap="none">
                <a:solidFill>
                  <a:srgbClr val="000000"/>
                </a:solidFill>
                <a:latin typeface="Georgia"/>
                <a:ea typeface="Georgia"/>
                <a:cs typeface="Georgia"/>
                <a:sym typeface="Georgia"/>
              </a:rPr>
              <a:t>It provides customer to purchase products.</a:t>
            </a:r>
            <a:r>
              <a:rPr lang="en-US" sz="2100" b="0" i="0" u="none" strike="noStrike" cap="none">
                <a:solidFill>
                  <a:srgbClr val="424456"/>
                </a:solidFill>
                <a:latin typeface="Georgia"/>
                <a:ea typeface="Georgia"/>
                <a:cs typeface="Georgia"/>
                <a:sym typeface="Georgia"/>
              </a:rPr>
              <a:t> </a:t>
            </a:r>
            <a:endParaRPr sz="2100" b="0" i="0" u="none" strike="noStrike" cap="none">
              <a:solidFill>
                <a:srgbClr val="424456"/>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g1f6ddeeec75_0_75"/>
          <p:cNvSpPr txBox="1"/>
          <p:nvPr/>
        </p:nvSpPr>
        <p:spPr>
          <a:xfrm>
            <a:off x="615525" y="250825"/>
            <a:ext cx="77046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5.3 NON-FUNCTIONAL REQUIREMENTS</a:t>
            </a:r>
            <a:endParaRPr sz="2100" b="0" i="0" u="none" strike="noStrike" cap="none">
              <a:solidFill>
                <a:srgbClr val="424456"/>
              </a:solidFill>
              <a:latin typeface="Trebuchet MS"/>
              <a:ea typeface="Trebuchet MS"/>
              <a:cs typeface="Trebuchet MS"/>
              <a:sym typeface="Trebuchet MS"/>
            </a:endParaRPr>
          </a:p>
        </p:txBody>
      </p:sp>
      <p:sp>
        <p:nvSpPr>
          <p:cNvPr id="1924" name="Google Shape;1924;g1f6ddeeec75_0_75"/>
          <p:cNvSpPr txBox="1"/>
          <p:nvPr/>
        </p:nvSpPr>
        <p:spPr>
          <a:xfrm>
            <a:off x="721650" y="992100"/>
            <a:ext cx="72660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5.3.1 Performance</a:t>
            </a:r>
            <a:endParaRPr sz="2400" b="0" i="0" u="none" strike="noStrike" cap="none">
              <a:solidFill>
                <a:srgbClr val="424456"/>
              </a:solidFill>
              <a:latin typeface="Georgia"/>
              <a:ea typeface="Georgia"/>
              <a:cs typeface="Georgia"/>
              <a:sym typeface="Georgia"/>
            </a:endParaRPr>
          </a:p>
          <a:p>
            <a:pPr marL="45720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2100" b="0" i="0" u="none" strike="noStrike" cap="none">
                <a:solidFill>
                  <a:srgbClr val="000000"/>
                </a:solidFill>
                <a:latin typeface="Georgia"/>
                <a:ea typeface="Georgia"/>
                <a:cs typeface="Georgia"/>
                <a:sym typeface="Georgia"/>
              </a:rPr>
              <a:t>Records can be easily tracked and updated</a:t>
            </a:r>
            <a:r>
              <a:rPr lang="en-US" sz="1900" b="0" i="0" u="none" strike="noStrike" cap="none">
                <a:solidFill>
                  <a:srgbClr val="000000"/>
                </a:solidFill>
                <a:latin typeface="Georgia"/>
                <a:ea typeface="Georgia"/>
                <a:cs typeface="Georgia"/>
                <a:sym typeface="Georgia"/>
              </a:rPr>
              <a:t>.</a:t>
            </a:r>
            <a:endParaRPr sz="1900" b="0" i="0" u="none" strike="noStrike" cap="none">
              <a:solidFill>
                <a:srgbClr val="000000"/>
              </a:solidFill>
              <a:latin typeface="Georgia"/>
              <a:ea typeface="Georgia"/>
              <a:cs typeface="Georgia"/>
              <a:sym typeface="Georgia"/>
            </a:endParaRPr>
          </a:p>
        </p:txBody>
      </p:sp>
      <p:sp>
        <p:nvSpPr>
          <p:cNvPr id="1925" name="Google Shape;1925;g1f6ddeeec75_0_75"/>
          <p:cNvSpPr txBox="1"/>
          <p:nvPr/>
        </p:nvSpPr>
        <p:spPr>
          <a:xfrm>
            <a:off x="735750" y="1871975"/>
            <a:ext cx="7237800" cy="113874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5.3.2 Reliability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1900" b="0" i="0" u="none" strike="noStrike" cap="none">
                <a:solidFill>
                  <a:srgbClr val="000000"/>
                </a:solidFill>
                <a:latin typeface="Georgia"/>
                <a:ea typeface="Georgia"/>
                <a:cs typeface="Georgia"/>
                <a:sym typeface="Georgia"/>
              </a:rPr>
              <a:t>The software will not be able to connect the database when the server is down due to hardware or software failure.</a:t>
            </a:r>
            <a:r>
              <a:rPr lang="en-US" sz="1900" b="0" i="0" u="none" strike="noStrike" cap="none">
                <a:solidFill>
                  <a:srgbClr val="424456"/>
                </a:solidFill>
                <a:latin typeface="Georgia"/>
                <a:ea typeface="Georgia"/>
                <a:cs typeface="Georgia"/>
                <a:sym typeface="Georgia"/>
              </a:rPr>
              <a:t>      </a:t>
            </a:r>
            <a:endParaRPr sz="1900" b="0" i="0" u="none" strike="noStrike" cap="none">
              <a:solidFill>
                <a:srgbClr val="424456"/>
              </a:solidFill>
              <a:latin typeface="Georgia"/>
              <a:ea typeface="Georgia"/>
              <a:cs typeface="Georgia"/>
              <a:sym typeface="Georgia"/>
            </a:endParaRPr>
          </a:p>
        </p:txBody>
      </p:sp>
      <p:sp>
        <p:nvSpPr>
          <p:cNvPr id="1926" name="Google Shape;1926;g1f6ddeeec75_0_75"/>
          <p:cNvSpPr txBox="1"/>
          <p:nvPr/>
        </p:nvSpPr>
        <p:spPr>
          <a:xfrm>
            <a:off x="785325" y="3069875"/>
            <a:ext cx="72378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5.3.3 Security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1900" b="0" i="0" u="none" strike="noStrike" cap="none">
                <a:solidFill>
                  <a:srgbClr val="000000"/>
                </a:solidFill>
                <a:latin typeface="Georgia"/>
                <a:ea typeface="Georgia"/>
                <a:cs typeface="Georgia"/>
                <a:sym typeface="Georgia"/>
              </a:rPr>
              <a:t>The software should be handled only by the admin and by the          authorized users.The authorized users can access the system with username and password.</a:t>
            </a:r>
            <a:endParaRPr sz="1900" b="0" i="0" u="none" strike="noStrike" cap="none">
              <a:solidFill>
                <a:srgbClr val="00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g1f6ddeeec75_0_82"/>
          <p:cNvSpPr txBox="1"/>
          <p:nvPr/>
        </p:nvSpPr>
        <p:spPr>
          <a:xfrm>
            <a:off x="721650" y="389125"/>
            <a:ext cx="7619700" cy="152346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5.3.4 Availability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2100" b="0" i="0" u="none" strike="noStrike" cap="none">
                <a:solidFill>
                  <a:srgbClr val="000000"/>
                </a:solidFill>
                <a:latin typeface="Georgia"/>
                <a:ea typeface="Georgia"/>
                <a:cs typeface="Georgia"/>
                <a:sym typeface="Georgia"/>
              </a:rPr>
              <a:t>The software is available only to the admin of the organization. He can add customers, update and delete them as well as add new products and can manage them.</a:t>
            </a:r>
            <a:endParaRPr sz="2100" b="0" i="0" u="none" strike="noStrike" cap="none">
              <a:solidFill>
                <a:srgbClr val="000000"/>
              </a:solidFill>
              <a:latin typeface="Georgia"/>
              <a:ea typeface="Georgia"/>
              <a:cs typeface="Georgia"/>
              <a:sym typeface="Georgia"/>
            </a:endParaRPr>
          </a:p>
        </p:txBody>
      </p:sp>
      <p:sp>
        <p:nvSpPr>
          <p:cNvPr id="1932" name="Google Shape;1932;g1f6ddeeec75_0_82"/>
          <p:cNvSpPr txBox="1"/>
          <p:nvPr/>
        </p:nvSpPr>
        <p:spPr>
          <a:xfrm>
            <a:off x="746400" y="2009300"/>
            <a:ext cx="7570200" cy="152346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5.3.5 Portability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2100" b="0" i="0" u="none" strike="noStrike" cap="none">
                <a:solidFill>
                  <a:srgbClr val="000000"/>
                </a:solidFill>
                <a:latin typeface="Georgia"/>
                <a:ea typeface="Georgia"/>
                <a:cs typeface="Georgia"/>
                <a:sym typeface="Georgia"/>
              </a:rPr>
              <a:t>The software is is built in JSP,HTML,JavaScript and MySQL so it is platform independent and is independent of the OS. </a:t>
            </a:r>
            <a:endParaRPr sz="2100" b="0" i="0" u="none" strike="noStrike" cap="none">
              <a:solidFill>
                <a:srgbClr val="000000"/>
              </a:solidFill>
              <a:latin typeface="Georgia"/>
              <a:ea typeface="Georgia"/>
              <a:cs typeface="Georgia"/>
              <a:sym typeface="Georgia"/>
            </a:endParaRPr>
          </a:p>
        </p:txBody>
      </p:sp>
      <p:sp>
        <p:nvSpPr>
          <p:cNvPr id="1933" name="Google Shape;1933;g1f6ddeeec75_0_82"/>
          <p:cNvSpPr txBox="1"/>
          <p:nvPr/>
        </p:nvSpPr>
        <p:spPr>
          <a:xfrm>
            <a:off x="870225" y="3247400"/>
            <a:ext cx="7145700" cy="146190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24456"/>
                </a:solidFill>
                <a:latin typeface="Georgia"/>
                <a:ea typeface="Georgia"/>
                <a:cs typeface="Georgia"/>
                <a:sym typeface="Georgia"/>
              </a:rPr>
              <a:t>5.3.6 Maintainability</a:t>
            </a:r>
            <a:endParaRPr sz="2400" b="0" i="0" u="none" strike="noStrike" cap="none">
              <a:solidFill>
                <a:srgbClr val="424456"/>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424456"/>
                </a:solidFill>
                <a:latin typeface="Georgia"/>
                <a:ea typeface="Georgia"/>
                <a:cs typeface="Georgia"/>
                <a:sym typeface="Georgia"/>
              </a:rPr>
              <a:t>         </a:t>
            </a:r>
            <a:r>
              <a:rPr lang="en-US" sz="2100" b="0" i="0" u="none" strike="noStrike" cap="none">
                <a:solidFill>
                  <a:srgbClr val="000000"/>
                </a:solidFill>
                <a:latin typeface="Georgia"/>
                <a:ea typeface="Georgia"/>
                <a:cs typeface="Georgia"/>
                <a:sym typeface="Georgia"/>
              </a:rPr>
              <a:t>Backups for the database are available.</a:t>
            </a:r>
            <a:endParaRPr sz="2100" b="0" i="0" u="none" strike="noStrike" cap="none">
              <a:solidFill>
                <a:srgbClr val="000000"/>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g1f6ddeeec75_0_49"/>
          <p:cNvSpPr txBox="1"/>
          <p:nvPr/>
        </p:nvSpPr>
        <p:spPr>
          <a:xfrm>
            <a:off x="530625" y="1896100"/>
            <a:ext cx="83415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 7.SCHEDULING AND ESTIMATION</a:t>
            </a:r>
            <a:endParaRPr sz="3100" b="0" i="0" u="none" strike="noStrike" cap="none">
              <a:solidFill>
                <a:srgbClr val="424456"/>
              </a:solidFill>
              <a:latin typeface="Trebuchet MS"/>
              <a:ea typeface="Trebuchet MS"/>
              <a:cs typeface="Trebuchet MS"/>
              <a:sym typeface="Trebuchet MS"/>
            </a:endParaRPr>
          </a:p>
        </p:txBody>
      </p:sp>
      <p:sp>
        <p:nvSpPr>
          <p:cNvPr id="1939" name="Google Shape;1939;g1f6ddeeec75_0_49"/>
          <p:cNvSpPr txBox="1"/>
          <p:nvPr/>
        </p:nvSpPr>
        <p:spPr>
          <a:xfrm>
            <a:off x="671525" y="2743700"/>
            <a:ext cx="7435800" cy="1523464"/>
          </a:xfrm>
          <a:prstGeom prst="rect">
            <a:avLst/>
          </a:prstGeom>
          <a:noFill/>
          <a:ln>
            <a:noFill/>
          </a:ln>
        </p:spPr>
        <p:txBody>
          <a:bodyPr spcFirstLastPara="1" wrap="square" lIns="91425" tIns="91425" rIns="91425" bIns="91425" anchor="t" anchorCtr="0">
            <a:spAutoFit/>
          </a:bodyPr>
          <a:lstStyle/>
          <a:p>
            <a:pPr marL="365760" marR="0" lvl="0" indent="-198882" algn="l" rtl="0">
              <a:lnSpc>
                <a:spcPct val="100000"/>
              </a:lnSpc>
              <a:spcBef>
                <a:spcPts val="0"/>
              </a:spcBef>
              <a:spcAft>
                <a:spcPts val="0"/>
              </a:spcAft>
              <a:buClr>
                <a:srgbClr val="A04DA3"/>
              </a:buClr>
              <a:buSzPts val="1900"/>
              <a:buFont typeface="Georgia"/>
              <a:buChar char="•"/>
            </a:pPr>
            <a:r>
              <a:rPr lang="en-US" sz="2100" b="0" i="0" u="none" strike="noStrike" cap="none">
                <a:solidFill>
                  <a:schemeClr val="dk1"/>
                </a:solidFill>
                <a:latin typeface="Georgia"/>
                <a:ea typeface="Georgia"/>
                <a:cs typeface="Georgia"/>
                <a:sym typeface="Georgia"/>
              </a:rPr>
              <a:t>The stock inventory website should be implemented within 6 months after designing the website.</a:t>
            </a:r>
            <a:endParaRPr sz="2100" b="0" i="0" u="none" strike="noStrike" cap="none">
              <a:solidFill>
                <a:schemeClr val="dk1"/>
              </a:solidFill>
              <a:latin typeface="Georgia"/>
              <a:ea typeface="Georgia"/>
              <a:cs typeface="Georgia"/>
              <a:sym typeface="Georgia"/>
            </a:endParaRPr>
          </a:p>
          <a:p>
            <a:pPr marL="365760" marR="0" lvl="0" indent="-198882" algn="l" rtl="0">
              <a:lnSpc>
                <a:spcPct val="100000"/>
              </a:lnSpc>
              <a:spcBef>
                <a:spcPts val="300"/>
              </a:spcBef>
              <a:spcAft>
                <a:spcPts val="0"/>
              </a:spcAft>
              <a:buClr>
                <a:srgbClr val="A04DA3"/>
              </a:buClr>
              <a:buSzPts val="1900"/>
              <a:buFont typeface="Georgia"/>
              <a:buChar char="•"/>
            </a:pPr>
            <a:r>
              <a:rPr lang="en-US" sz="2100" b="0" i="0" u="none" strike="noStrike" cap="none">
                <a:solidFill>
                  <a:schemeClr val="dk1"/>
                </a:solidFill>
                <a:latin typeface="Georgia"/>
                <a:ea typeface="Georgia"/>
                <a:cs typeface="Georgia"/>
                <a:sym typeface="Georgia"/>
              </a:rPr>
              <a:t>The cost estimation for the system is 4 lakhs.</a:t>
            </a:r>
            <a:endParaRPr sz="21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a:t>
            </a:r>
            <a:endParaRPr sz="1900" b="0" i="0" u="none" strike="noStrike" cap="none">
              <a:solidFill>
                <a:schemeClr val="dk1"/>
              </a:solidFill>
              <a:latin typeface="Georgia"/>
              <a:ea typeface="Georgia"/>
              <a:cs typeface="Georgia"/>
              <a:sym typeface="Georgia"/>
            </a:endParaRPr>
          </a:p>
        </p:txBody>
      </p:sp>
      <p:sp>
        <p:nvSpPr>
          <p:cNvPr id="1940" name="Google Shape;1940;g1f6ddeeec75_0_49"/>
          <p:cNvSpPr txBox="1"/>
          <p:nvPr/>
        </p:nvSpPr>
        <p:spPr>
          <a:xfrm>
            <a:off x="671525" y="342800"/>
            <a:ext cx="7188000" cy="167735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6.OTHER REQUIREMENTS</a:t>
            </a:r>
            <a:endParaRPr sz="3100" b="0" i="0" u="none" strike="noStrike" cap="none">
              <a:solidFill>
                <a:srgbClr val="42445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424456"/>
                </a:solidFill>
                <a:latin typeface="Trebuchet MS"/>
                <a:ea typeface="Trebuchet MS"/>
                <a:cs typeface="Trebuchet MS"/>
                <a:sym typeface="Trebuchet MS"/>
              </a:rPr>
              <a:t>     </a:t>
            </a:r>
            <a:r>
              <a:rPr lang="en-US" sz="2400" b="0" i="0" u="none" strike="noStrike" cap="none">
                <a:solidFill>
                  <a:srgbClr val="424456"/>
                </a:solidFill>
                <a:latin typeface="Trebuchet MS"/>
                <a:ea typeface="Trebuchet MS"/>
                <a:cs typeface="Trebuchet MS"/>
                <a:sym typeface="Trebuchet MS"/>
              </a:rPr>
              <a:t>Database:</a:t>
            </a:r>
            <a:endParaRPr sz="2400" b="0" i="0" u="none" strike="noStrike" cap="none">
              <a:solidFill>
                <a:srgbClr val="42445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424456"/>
                </a:solidFill>
                <a:latin typeface="Trebuchet MS"/>
                <a:ea typeface="Trebuchet MS"/>
                <a:cs typeface="Trebuchet MS"/>
                <a:sym typeface="Trebuchet MS"/>
              </a:rPr>
              <a:t>      </a:t>
            </a:r>
            <a:r>
              <a:rPr lang="en-US" sz="2100" b="0" i="0" u="none" strike="noStrike" cap="none">
                <a:solidFill>
                  <a:srgbClr val="000000"/>
                </a:solidFill>
                <a:latin typeface="Georgia"/>
                <a:ea typeface="Georgia"/>
                <a:cs typeface="Georgia"/>
                <a:sym typeface="Georgia"/>
              </a:rPr>
              <a:t>All the data will be stored in a relational database.</a:t>
            </a:r>
            <a:endParaRPr sz="21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424456"/>
                </a:solidFill>
                <a:latin typeface="Trebuchet MS"/>
                <a:ea typeface="Trebuchet MS"/>
                <a:cs typeface="Trebuchet MS"/>
                <a:sym typeface="Trebuchet MS"/>
              </a:rPr>
              <a:t>      </a:t>
            </a:r>
            <a:endParaRPr sz="2100" b="0" i="0" u="none" strike="noStrike" cap="none">
              <a:solidFill>
                <a:srgbClr val="424456"/>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946" name="Google Shape;194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947" name="Google Shape;194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948" name="Google Shape;194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949" name="Google Shape;194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950" name="Google Shape;195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951" name="Google Shape;195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952" name="Google Shape;195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realted to project</a:t>
            </a:r>
            <a:endParaRPr sz="1000" b="0">
              <a:latin typeface="EB Garamond"/>
              <a:ea typeface="EB Garamond"/>
              <a:cs typeface="EB Garamond"/>
              <a:sym typeface="EB Garamond"/>
            </a:endParaRPr>
          </a:p>
        </p:txBody>
      </p:sp>
      <p:sp>
        <p:nvSpPr>
          <p:cNvPr id="1953" name="Google Shape;195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954" name="Google Shape;1954;g2139e008f02_0_11"/>
          <p:cNvSpPr txBox="1"/>
          <p:nvPr/>
        </p:nvSpPr>
        <p:spPr>
          <a:xfrm>
            <a:off x="193300" y="125175"/>
            <a:ext cx="3126300" cy="113874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3100" b="1" i="0" u="none" strike="noStrike" cap="none">
                <a:solidFill>
                  <a:schemeClr val="lt2"/>
                </a:solidFill>
                <a:latin typeface="EB Garamond"/>
                <a:ea typeface="EB Garamond"/>
                <a:cs typeface="EB Garamond"/>
                <a:sym typeface="EB Garamond"/>
              </a:rPr>
              <a:t>Assessment Parameter</a:t>
            </a:r>
            <a:endParaRPr sz="31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960" name="Google Shape;1960;p212"/>
          <p:cNvSpPr txBox="1">
            <a:spLocks noGrp="1"/>
          </p:cNvSpPr>
          <p:nvPr>
            <p:ph type="body" idx="2"/>
          </p:nvPr>
        </p:nvSpPr>
        <p:spPr>
          <a:xfrm>
            <a:off x="4077625" y="2354850"/>
            <a:ext cx="2949600" cy="5232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a:solidFill>
                  <a:srgbClr val="BD8738"/>
                </a:solidFill>
              </a:rPr>
              <a:t>https://github.com/dhanusriramesh/dhanusri_06</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pic>
        <p:nvPicPr>
          <p:cNvPr id="1965" name="Google Shape;196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698" y="810800"/>
            <a:ext cx="4016100" cy="344100"/>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STOCK INVENTORY WEBSITE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457200" lvl="0" indent="-279400" algn="just" rtl="0">
              <a:lnSpc>
                <a:spcPct val="100000"/>
              </a:lnSpc>
              <a:spcBef>
                <a:spcPts val="300"/>
              </a:spcBef>
              <a:spcAft>
                <a:spcPts val="0"/>
              </a:spcAft>
              <a:buSzPts val="800"/>
              <a:buFont typeface="EB Garamond Medium"/>
              <a:buChar char="▪"/>
            </a:pPr>
            <a:r>
              <a:rPr lang="en-US" sz="1200">
                <a:solidFill>
                  <a:schemeClr val="accent5"/>
                </a:solidFill>
                <a:latin typeface="Georgia"/>
                <a:ea typeface="Georgia"/>
                <a:cs typeface="Georgia"/>
                <a:sym typeface="Georgia"/>
              </a:rPr>
              <a:t>Stock Inventory  website stores the product details and also the stock. It provides the interface to users to manage the daily transaction and the previous data. It maintenances the report about the monthly inwards ,monthly returns and monthly deliveries.</a:t>
            </a:r>
            <a:endParaRPr sz="800">
              <a:solidFill>
                <a:schemeClr val="accent5"/>
              </a:solidFill>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44700" y="2345525"/>
          <a:ext cx="3000000" cy="3000000"/>
        </p:xfrm>
        <a:graphic>
          <a:graphicData uri="http://schemas.openxmlformats.org/drawingml/2006/table">
            <a:tbl>
              <a:tblPr>
                <a:noFill/>
                <a:tableStyleId>{803D3C8C-63EE-46D2-B05F-B4FBFD8325CB}</a:tableStyleId>
              </a:tblPr>
              <a:tblGrid>
                <a:gridCol w="1739400"/>
                <a:gridCol w="1725800"/>
                <a:gridCol w="814325"/>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2115a91</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AARTHY.K</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A9</a:t>
                      </a:r>
                      <a:endParaRPr sz="1400" u="none" strike="noStrike" cap="none">
                        <a:solidFill>
                          <a:schemeClr val="accent5"/>
                        </a:solidFill>
                      </a:endParaRPr>
                    </a:p>
                  </a:txBody>
                  <a:tcPr marL="91425" marR="91425" marT="91425" marB="91425"/>
                </a:tc>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2115a92</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AASHA.M</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A9</a:t>
                      </a:r>
                      <a:endParaRPr sz="1400" u="none" strike="noStrike" cap="none">
                        <a:solidFill>
                          <a:schemeClr val="accent5"/>
                        </a:solidFill>
                      </a:endParaRPr>
                    </a:p>
                  </a:txBody>
                  <a:tcPr marL="91425" marR="91425" marT="91425" marB="91425"/>
                </a:tc>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2115a916</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DHANU SRI M.R</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A9</a:t>
                      </a:r>
                      <a:endParaRPr sz="1400" u="none" strike="noStrike" cap="none">
                        <a:solidFill>
                          <a:schemeClr val="accent5"/>
                        </a:solidFill>
                      </a:endParaRPr>
                    </a:p>
                  </a:txBody>
                  <a:tcPr marL="91425" marR="91425" marT="91425" marB="91425"/>
                </a:tc>
              </a:tr>
              <a:tr h="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2115a946</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SNEGAA.S</a:t>
                      </a:r>
                      <a:endParaRPr sz="1400" u="none" strike="noStrike" cap="none">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chemeClr val="accent5"/>
                          </a:solidFill>
                        </a:rPr>
                        <a:t>A9</a:t>
                      </a:r>
                      <a:endParaRPr sz="1400" u="none" strike="noStrike" cap="none">
                        <a:solidFill>
                          <a:schemeClr val="accent5"/>
                        </a:solidFill>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2000" b="1" i="0" u="none" strike="noStrike" cap="none">
                <a:solidFill>
                  <a:srgbClr val="0B5394"/>
                </a:solidFill>
                <a:latin typeface="EB Garamond Medium"/>
                <a:ea typeface="EB Garamond Medium"/>
                <a:cs typeface="EB Garamond Medium"/>
                <a:sym typeface="EB Garamond Medium"/>
              </a:rPr>
              <a:t>Creation of SRS &amp; Github</a:t>
            </a:r>
            <a:endParaRPr sz="2000" b="1" i="0" u="none" strike="noStrike" cap="none">
              <a:solidFill>
                <a:srgbClr val="0B5394"/>
              </a:solidFill>
              <a:latin typeface="EB Garamond Medium"/>
              <a:ea typeface="EB Garamond Medium"/>
              <a:cs typeface="EB Garamond Medium"/>
              <a:sym typeface="EB Garamond Medium"/>
            </a:endParaRPr>
          </a:p>
          <a:p>
            <a:pPr marL="457200" marR="0" lvl="0" indent="-330200" algn="l" rtl="0">
              <a:lnSpc>
                <a:spcPct val="107916"/>
              </a:lnSpc>
              <a:spcBef>
                <a:spcPts val="0"/>
              </a:spcBef>
              <a:spcAft>
                <a:spcPts val="0"/>
              </a:spcAft>
              <a:buClr>
                <a:schemeClr val="dk1"/>
              </a:buClr>
              <a:buSzPts val="1600"/>
              <a:buFont typeface="EB Garamond Medium"/>
              <a:buChar char="▪"/>
            </a:pPr>
            <a:r>
              <a:rPr lang="en-US" sz="1600" b="0" i="0" u="none" strike="noStrike" cap="none">
                <a:solidFill>
                  <a:schemeClr val="dk1"/>
                </a:solidFill>
                <a:latin typeface="EB Garamond Medium"/>
                <a:ea typeface="EB Garamond Medium"/>
                <a:cs typeface="EB Garamond Medium"/>
                <a:sym typeface="EB Garamond Medium"/>
              </a:rPr>
              <a:t>Create SRS : “Your Project”</a:t>
            </a:r>
            <a:endParaRPr sz="1600" b="0" i="0" u="none" strike="noStrike" cap="none">
              <a:solidFill>
                <a:schemeClr val="dk1"/>
              </a:solidFill>
              <a:latin typeface="EB Garamond Medium"/>
              <a:ea typeface="EB Garamond Medium"/>
              <a:cs typeface="EB Garamond Medium"/>
              <a:sym typeface="EB Garamond Medium"/>
            </a:endParaRPr>
          </a:p>
          <a:p>
            <a:pPr marL="457200" marR="0" lvl="0" indent="-330200" algn="l" rtl="0">
              <a:lnSpc>
                <a:spcPct val="107916"/>
              </a:lnSpc>
              <a:spcBef>
                <a:spcPts val="0"/>
              </a:spcBef>
              <a:spcAft>
                <a:spcPts val="0"/>
              </a:spcAft>
              <a:buClr>
                <a:schemeClr val="dk1"/>
              </a:buClr>
              <a:buSzPts val="1600"/>
              <a:buFont typeface="EB Garamond Medium"/>
              <a:buChar char="▪"/>
            </a:pPr>
            <a:r>
              <a:rPr lang="en-US" sz="1600" b="0" i="0" u="none" strike="noStrike" cap="none">
                <a:solidFill>
                  <a:schemeClr val="dk1"/>
                </a:solidFill>
                <a:latin typeface="EB Garamond Medium"/>
                <a:ea typeface="EB Garamond Medium"/>
                <a:cs typeface="EB Garamond Medium"/>
                <a:sym typeface="EB Garamond Medium"/>
              </a:rPr>
              <a:t>Creation &amp; Set-up of Github account</a:t>
            </a:r>
            <a:endParaRPr sz="1600" b="0" i="0" u="none" strike="noStrike" cap="none">
              <a:solidFill>
                <a:schemeClr val="dk1"/>
              </a:solidFill>
              <a:latin typeface="EB Garamond Medium"/>
              <a:ea typeface="EB Garamond Medium"/>
              <a:cs typeface="EB Garamond Medium"/>
              <a:sym typeface="EB Garamond Medium"/>
            </a:endParaRPr>
          </a:p>
          <a:p>
            <a:pPr marL="457200" marR="0" lvl="0" indent="-330200" algn="l" rtl="0">
              <a:lnSpc>
                <a:spcPct val="107916"/>
              </a:lnSpc>
              <a:spcBef>
                <a:spcPts val="0"/>
              </a:spcBef>
              <a:spcAft>
                <a:spcPts val="0"/>
              </a:spcAft>
              <a:buClr>
                <a:schemeClr val="dk1"/>
              </a:buClr>
              <a:buSzPts val="1600"/>
              <a:buFont typeface="EB Garamond Medium"/>
              <a:buChar char="▪"/>
            </a:pPr>
            <a:r>
              <a:rPr lang="en-US" sz="16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6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07916"/>
              </a:lnSpc>
              <a:spcBef>
                <a:spcPts val="0"/>
              </a:spcBef>
              <a:spcAft>
                <a:spcPts val="0"/>
              </a:spcAft>
              <a:buClr>
                <a:schemeClr val="dk1"/>
              </a:buClr>
              <a:buSzPts val="1600"/>
              <a:buFont typeface="EB Garamond Medium"/>
              <a:buChar char="▪"/>
            </a:pPr>
            <a:r>
              <a:rPr lang="en-US" sz="1600" b="0" i="0" u="none" strike="noStrike" cap="none">
                <a:solidFill>
                  <a:schemeClr val="dk1"/>
                </a:solidFill>
                <a:latin typeface="EB Garamond Medium"/>
                <a:ea typeface="EB Garamond Medium"/>
                <a:cs typeface="EB Garamond Medium"/>
                <a:sym typeface="EB Garamond Medium"/>
              </a:rPr>
              <a:t>Get to know about different lifecycle models.</a:t>
            </a:r>
            <a:endParaRPr sz="1600" b="0" i="0" u="none" strike="noStrike" cap="none">
              <a:solidFill>
                <a:schemeClr val="dk1"/>
              </a:solidFill>
              <a:latin typeface="EB Garamond Medium"/>
              <a:ea typeface="EB Garamond Medium"/>
              <a:cs typeface="EB Garamond Medium"/>
              <a:sym typeface="EB Garamond Medium"/>
            </a:endParaRPr>
          </a:p>
          <a:p>
            <a:pPr marL="457200" marR="0" lvl="0" indent="-330200" algn="l" rtl="0">
              <a:lnSpc>
                <a:spcPct val="107916"/>
              </a:lnSpc>
              <a:spcBef>
                <a:spcPts val="0"/>
              </a:spcBef>
              <a:spcAft>
                <a:spcPts val="0"/>
              </a:spcAft>
              <a:buClr>
                <a:schemeClr val="dk1"/>
              </a:buClr>
              <a:buSzPts val="1600"/>
              <a:buFont typeface="EB Garamond Medium"/>
              <a:buChar char="▪"/>
            </a:pPr>
            <a:r>
              <a:rPr lang="en-US" sz="16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600" b="0" i="0" u="none" strike="noStrike" cap="none">
              <a:solidFill>
                <a:schemeClr val="dk1"/>
              </a:solidFill>
              <a:latin typeface="EB Garamond Medium"/>
              <a:ea typeface="EB Garamond Medium"/>
              <a:cs typeface="EB Garamond Medium"/>
              <a:sym typeface="EB Garamond Medium"/>
            </a:endParaRPr>
          </a:p>
          <a:p>
            <a:pPr marL="457200" marR="0" lvl="0" indent="-330200" algn="l" rtl="0">
              <a:lnSpc>
                <a:spcPct val="107916"/>
              </a:lnSpc>
              <a:spcBef>
                <a:spcPts val="0"/>
              </a:spcBef>
              <a:spcAft>
                <a:spcPts val="0"/>
              </a:spcAft>
              <a:buClr>
                <a:schemeClr val="dk1"/>
              </a:buClr>
              <a:buSzPts val="1600"/>
              <a:buFont typeface="EB Garamond Medium"/>
              <a:buChar char="▪"/>
            </a:pPr>
            <a:r>
              <a:rPr lang="en-US" sz="1600" b="0" i="0" u="none" strike="noStrike" cap="none">
                <a:solidFill>
                  <a:schemeClr val="dk1"/>
                </a:solidFill>
                <a:latin typeface="EB Garamond Medium"/>
                <a:ea typeface="EB Garamond Medium"/>
                <a:cs typeface="EB Garamond Medium"/>
                <a:sym typeface="EB Garamond Medium"/>
              </a:rPr>
              <a:t>Knowing various commands of Github</a:t>
            </a:r>
            <a:endParaRPr sz="1600" b="0" i="0" u="none" strike="noStrike" cap="none">
              <a:solidFill>
                <a:schemeClr val="dk1"/>
              </a:solidFill>
              <a:latin typeface="EB Garamond Medium"/>
              <a:ea typeface="EB Garamond Medium"/>
              <a:cs typeface="EB Garamond Medium"/>
              <a:sym typeface="EB Garamond Medium"/>
            </a:endParaRPr>
          </a:p>
          <a:p>
            <a:pPr marL="457200" marR="0" lvl="0" indent="-330200" algn="l" rtl="0">
              <a:lnSpc>
                <a:spcPct val="107916"/>
              </a:lnSpc>
              <a:spcBef>
                <a:spcPts val="0"/>
              </a:spcBef>
              <a:spcAft>
                <a:spcPts val="0"/>
              </a:spcAft>
              <a:buClr>
                <a:schemeClr val="dk1"/>
              </a:buClr>
              <a:buSzPts val="1600"/>
              <a:buFont typeface="EB Garamond Medium"/>
              <a:buChar char="▪"/>
            </a:pPr>
            <a:r>
              <a:rPr lang="en-US" sz="16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8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30200" algn="l" rtl="0">
              <a:lnSpc>
                <a:spcPct val="100000"/>
              </a:lnSpc>
              <a:spcBef>
                <a:spcPts val="0"/>
              </a:spcBef>
              <a:spcAft>
                <a:spcPts val="0"/>
              </a:spcAft>
              <a:buClr>
                <a:schemeClr val="dk1"/>
              </a:buClr>
              <a:buSzPts val="1600"/>
              <a:buFont typeface="EB Garamond Medium"/>
              <a:buChar char="●"/>
            </a:pPr>
            <a:r>
              <a:rPr lang="en-US" sz="1600" b="0" i="0" u="none" strike="noStrike" cap="none">
                <a:solidFill>
                  <a:schemeClr val="dk1"/>
                </a:solidFill>
                <a:latin typeface="EB Garamond Medium"/>
                <a:ea typeface="EB Garamond Medium"/>
                <a:cs typeface="EB Garamond Medium"/>
                <a:sym typeface="EB Garamond Medium"/>
              </a:rPr>
              <a:t>100% Completion of the above tasks</a:t>
            </a:r>
            <a:endParaRPr sz="16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100" b="1" i="0" u="none" strike="noStrike" cap="none">
                <a:solidFill>
                  <a:schemeClr val="lt2"/>
                </a:solidFill>
                <a:latin typeface="Public Sans"/>
                <a:ea typeface="Public Sans"/>
                <a:cs typeface="Public Sans"/>
                <a:sym typeface="Public Sans"/>
              </a:rPr>
              <a:t>Learning Outcome</a:t>
            </a:r>
            <a:endParaRPr sz="21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400" b="1" i="0" u="none" strike="noStrike" cap="none">
                <a:solidFill>
                  <a:schemeClr val="dk2"/>
                </a:solidFill>
                <a:latin typeface="EB Garamond"/>
                <a:ea typeface="EB Garamond"/>
                <a:cs typeface="EB Garamond"/>
                <a:sym typeface="EB Garamond"/>
              </a:rPr>
              <a:t>Task - 1</a:t>
            </a:r>
            <a:endParaRPr sz="24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2000" b="1" i="0" u="none" strike="noStrike" cap="none">
                <a:solidFill>
                  <a:srgbClr val="0B5394"/>
                </a:solidFill>
                <a:latin typeface="EB Garamond"/>
                <a:ea typeface="EB Garamond"/>
                <a:cs typeface="EB Garamond"/>
                <a:sym typeface="EB Garamond"/>
              </a:rPr>
              <a:t>Evaluation Metric:</a:t>
            </a:r>
            <a:endParaRPr sz="20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3836991" y="28528"/>
            <a:ext cx="1250512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5" y="131000"/>
            <a:ext cx="4490400" cy="52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24456"/>
              </a:buClr>
              <a:buSzPts val="4000"/>
              <a:buFont typeface="Trebuchet MS"/>
              <a:buNone/>
            </a:pPr>
            <a:r>
              <a:rPr lang="en-US" sz="3300" b="0" i="0" u="none" strike="noStrike" cap="none">
                <a:solidFill>
                  <a:srgbClr val="424456"/>
                </a:solidFill>
                <a:latin typeface="Trebuchet MS"/>
                <a:ea typeface="Trebuchet MS"/>
                <a:cs typeface="Trebuchet MS"/>
                <a:sym typeface="Trebuchet MS"/>
              </a:rPr>
              <a:t>TABLE OF CONTENT</a:t>
            </a:r>
            <a:endParaRPr sz="3300" b="0" i="0" u="none" strike="noStrike" cap="none">
              <a:solidFill>
                <a:srgbClr val="424456"/>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800"/>
              <a:buFont typeface="Arial"/>
              <a:buNone/>
            </a:pPr>
            <a:endParaRPr sz="1100" b="1" i="0" u="none" strike="noStrike" cap="none">
              <a:solidFill>
                <a:schemeClr val="dk2"/>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494522" y="-98900"/>
            <a:ext cx="9144000" cy="5143500"/>
          </a:xfrm>
          <a:prstGeom prst="rect">
            <a:avLst/>
          </a:prstGeom>
          <a:noFill/>
          <a:ln>
            <a:noFill/>
          </a:ln>
        </p:spPr>
      </p:pic>
      <p:sp>
        <p:nvSpPr>
          <p:cNvPr id="1860" name="Google Shape;1860;g2139e008f02_0_0"/>
          <p:cNvSpPr txBox="1"/>
          <p:nvPr/>
        </p:nvSpPr>
        <p:spPr>
          <a:xfrm>
            <a:off x="518500" y="795400"/>
            <a:ext cx="5256900" cy="4249200"/>
          </a:xfrm>
          <a:prstGeom prst="rect">
            <a:avLst/>
          </a:prstGeom>
          <a:noFill/>
          <a:ln>
            <a:noFill/>
          </a:ln>
        </p:spPr>
        <p:txBody>
          <a:bodyPr spcFirstLastPara="1" wrap="square" lIns="91425" tIns="45700" rIns="91425" bIns="45700" anchor="t" anchorCtr="0">
            <a:noAutofit/>
          </a:bodyPr>
          <a:lstStyle/>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1.Introduction</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2.Overview</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2.1 Customers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2.2 Functionality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2.3 Platform</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2.4 Development Responsibility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3. Goals and Scopes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4.Deliverables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5.Risk Management</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5.1 Interface Requirements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5.1.1 User Interface</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5.1.2 Hardware Interface</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5.1.3 Software Interface</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chemeClr val="dk1"/>
              </a:buClr>
              <a:buSzPts val="1100"/>
              <a:buFont typeface="Arial"/>
              <a:buNone/>
            </a:pPr>
            <a:r>
              <a:rPr lang="en-US" sz="1600" b="0" i="0" u="none" strike="noStrike" cap="none">
                <a:solidFill>
                  <a:schemeClr val="dk1"/>
                </a:solidFill>
                <a:latin typeface="Georgia"/>
                <a:ea typeface="Georgia"/>
                <a:cs typeface="Georgia"/>
                <a:sym typeface="Georgia"/>
              </a:rPr>
              <a:t>  </a:t>
            </a:r>
            <a:endParaRPr sz="13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800"/>
              <a:buFont typeface="Arial"/>
              <a:buNone/>
            </a:pPr>
            <a:endParaRPr sz="2000" b="0" i="0" u="none" strike="noStrike" cap="none">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1f6ddeeec75_0_90"/>
          <p:cNvSpPr txBox="1"/>
          <p:nvPr/>
        </p:nvSpPr>
        <p:spPr>
          <a:xfrm>
            <a:off x="615525" y="470150"/>
            <a:ext cx="5766000" cy="3969600"/>
          </a:xfrm>
          <a:prstGeom prst="rect">
            <a:avLst/>
          </a:prstGeom>
          <a:noFill/>
          <a:ln>
            <a:noFill/>
          </a:ln>
        </p:spPr>
        <p:txBody>
          <a:bodyPr spcFirstLastPara="1" wrap="square" lIns="91425" tIns="91425" rIns="91425" bIns="91425" anchor="t" anchorCtr="0">
            <a:spAutoFit/>
          </a:bodyPr>
          <a:lstStyle/>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5.2 Functional Requirements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5.2.1 Product Management</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5.2.2 Customer Requirement</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  </a:t>
            </a:r>
            <a:r>
              <a:rPr lang="en-US" sz="1600" b="0" i="0" u="none" strike="noStrike" cap="none">
                <a:solidFill>
                  <a:schemeClr val="dk1"/>
                </a:solidFill>
                <a:latin typeface="Georgia"/>
                <a:ea typeface="Georgia"/>
                <a:cs typeface="Georgia"/>
                <a:sym typeface="Georgia"/>
              </a:rPr>
              <a:t>5.3 Non-Functional Requirements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500"/>
              <a:buFont typeface="Arial"/>
              <a:buNone/>
            </a:pPr>
            <a:r>
              <a:rPr lang="en-US" sz="1500" b="0" i="0" u="none" strike="noStrike" cap="none">
                <a:solidFill>
                  <a:schemeClr val="dk1"/>
                </a:solidFill>
                <a:latin typeface="Georgia"/>
                <a:ea typeface="Georgia"/>
                <a:cs typeface="Georgia"/>
                <a:sym typeface="Georgia"/>
              </a:rPr>
              <a:t>  	</a:t>
            </a:r>
            <a:r>
              <a:rPr lang="en-US" sz="1600" b="0" i="0" u="none" strike="noStrike" cap="none">
                <a:solidFill>
                  <a:schemeClr val="dk1"/>
                </a:solidFill>
                <a:latin typeface="Georgia"/>
                <a:ea typeface="Georgia"/>
                <a:cs typeface="Georgia"/>
                <a:sym typeface="Georgia"/>
              </a:rPr>
              <a:t>5.3.1 Performance</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5.3.2 Reliability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5.3.3 Security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5.3.4 Availability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5.3.5 Portability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  	5.3.6 Maintainability</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6. Other Requirements</a:t>
            </a:r>
            <a:endParaRPr sz="1600" b="0" i="0" u="none" strike="noStrike" cap="none">
              <a:solidFill>
                <a:schemeClr val="dk1"/>
              </a:solidFill>
              <a:latin typeface="Georgia"/>
              <a:ea typeface="Georgia"/>
              <a:cs typeface="Georgia"/>
              <a:sym typeface="Georgia"/>
            </a:endParaRPr>
          </a:p>
          <a:p>
            <a:pPr marL="368300" marR="0" lvl="0" indent="0" algn="l" rtl="0">
              <a:lnSpc>
                <a:spcPct val="115000"/>
              </a:lnSpc>
              <a:spcBef>
                <a:spcPts val="30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7.Scheduling and Estimation</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1f6ddeeec75_0_0"/>
          <p:cNvSpPr txBox="1"/>
          <p:nvPr/>
        </p:nvSpPr>
        <p:spPr>
          <a:xfrm>
            <a:off x="806075" y="445250"/>
            <a:ext cx="484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g1f6ddeeec75_0_0"/>
          <p:cNvSpPr txBox="1"/>
          <p:nvPr/>
        </p:nvSpPr>
        <p:spPr>
          <a:xfrm>
            <a:off x="671525" y="314750"/>
            <a:ext cx="50631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424456"/>
              </a:buClr>
              <a:buSzPts val="4000"/>
              <a:buFont typeface="Trebuchet MS"/>
              <a:buNone/>
            </a:pPr>
            <a:r>
              <a:rPr lang="en-US" sz="3100" b="0" i="0" u="none" strike="noStrike" cap="none">
                <a:solidFill>
                  <a:srgbClr val="424456"/>
                </a:solidFill>
                <a:latin typeface="Trebuchet MS"/>
                <a:ea typeface="Trebuchet MS"/>
                <a:cs typeface="Trebuchet MS"/>
                <a:sym typeface="Trebuchet MS"/>
              </a:rPr>
              <a:t>1.INTRODUCTION</a:t>
            </a:r>
            <a:endParaRPr sz="3100" b="0" i="0" u="none" strike="noStrike" cap="none">
              <a:solidFill>
                <a:srgbClr val="424456"/>
              </a:solidFill>
              <a:latin typeface="Trebuchet MS"/>
              <a:ea typeface="Trebuchet MS"/>
              <a:cs typeface="Trebuchet MS"/>
              <a:sym typeface="Trebuchet MS"/>
            </a:endParaRPr>
          </a:p>
        </p:txBody>
      </p:sp>
      <p:sp>
        <p:nvSpPr>
          <p:cNvPr id="1872" name="Google Shape;1872;g1f6ddeeec75_0_0"/>
          <p:cNvSpPr txBox="1"/>
          <p:nvPr/>
        </p:nvSpPr>
        <p:spPr>
          <a:xfrm>
            <a:off x="767675" y="1168450"/>
            <a:ext cx="7815000" cy="2939236"/>
          </a:xfrm>
          <a:prstGeom prst="rect">
            <a:avLst/>
          </a:prstGeom>
          <a:noFill/>
          <a:ln>
            <a:noFill/>
          </a:ln>
        </p:spPr>
        <p:txBody>
          <a:bodyPr spcFirstLastPara="1" wrap="square" lIns="91425" tIns="91425" rIns="91425" bIns="91425" anchor="t" anchorCtr="0">
            <a:spAutoFit/>
          </a:bodyPr>
          <a:lstStyle/>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Stock Inventory  website stores the product details and also the </a:t>
            </a:r>
            <a:endParaRPr sz="2100" b="0" i="0" u="none" strike="noStrike" cap="none">
              <a:solidFill>
                <a:schemeClr val="dk1"/>
              </a:solidFill>
              <a:latin typeface="FrankRuehl"/>
              <a:ea typeface="FrankRuehl"/>
              <a:cs typeface="FrankRuehl"/>
              <a:sym typeface="FrankRuehl"/>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stock. It provides the interface to users to manage the daily </a:t>
            </a:r>
            <a:endParaRPr sz="2100" b="0" i="0" u="none" strike="noStrike" cap="none">
              <a:solidFill>
                <a:schemeClr val="dk1"/>
              </a:solidFill>
              <a:latin typeface="FrankRuehl"/>
              <a:ea typeface="FrankRuehl"/>
              <a:cs typeface="FrankRuehl"/>
              <a:sym typeface="FrankRuehl"/>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transaction and the previous data. It maintenances the report </a:t>
            </a:r>
            <a:endParaRPr sz="2100" b="0" i="0" u="none" strike="noStrike" cap="none">
              <a:solidFill>
                <a:schemeClr val="dk1"/>
              </a:solidFill>
              <a:latin typeface="FrankRuehl"/>
              <a:ea typeface="FrankRuehl"/>
              <a:cs typeface="FrankRuehl"/>
              <a:sym typeface="FrankRuehl"/>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about the monthly inwards ,monthly returns and monthly    </a:t>
            </a:r>
            <a:endParaRPr/>
          </a:p>
          <a:p>
            <a:pPr marL="365760" marR="0" lvl="0" indent="-256032" algn="just" rtl="0">
              <a:lnSpc>
                <a:spcPct val="100000"/>
              </a:lnSpc>
              <a:spcBef>
                <a:spcPts val="0"/>
              </a:spcBef>
              <a:spcAft>
                <a:spcPts val="0"/>
              </a:spcAft>
              <a:buNone/>
            </a:pPr>
            <a:r>
              <a:rPr lang="en-US" sz="2100" b="0" i="0" u="none" strike="noStrike" cap="none">
                <a:solidFill>
                  <a:schemeClr val="dk1"/>
                </a:solidFill>
                <a:latin typeface="FrankRuehl"/>
                <a:ea typeface="FrankRuehl"/>
                <a:cs typeface="FrankRuehl"/>
                <a:sym typeface="FrankRuehl"/>
              </a:rPr>
              <a:t>             deliveries. It maintains  the centralized database  when </a:t>
            </a:r>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any changes is done it reflects immediately. The main </a:t>
            </a:r>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purpose is to reduce the manual effort needed to manage </a:t>
            </a:r>
            <a:endParaRPr sz="2100" b="0" i="0" u="none" strike="noStrike" cap="none">
              <a:solidFill>
                <a:schemeClr val="dk1"/>
              </a:solidFill>
              <a:latin typeface="FrankRuehl"/>
              <a:ea typeface="FrankRuehl"/>
              <a:cs typeface="FrankRuehl"/>
              <a:sym typeface="FrankRuehl"/>
            </a:endParaRPr>
          </a:p>
          <a:p>
            <a:pPr marL="365760" marR="0" lvl="0" indent="-256032" algn="just" rtl="0">
              <a:lnSpc>
                <a:spcPct val="100000"/>
              </a:lnSpc>
              <a:spcBef>
                <a:spcPts val="0"/>
              </a:spcBef>
              <a:spcAft>
                <a:spcPts val="0"/>
              </a:spcAft>
              <a:buClr>
                <a:schemeClr val="dk1"/>
              </a:buClr>
              <a:buSzPts val="2400"/>
              <a:buFont typeface="Arial"/>
              <a:buNone/>
            </a:pPr>
            <a:r>
              <a:rPr lang="en-US" sz="2100" b="0" i="0" u="none" strike="noStrike" cap="none">
                <a:solidFill>
                  <a:schemeClr val="dk1"/>
                </a:solidFill>
                <a:latin typeface="FrankRuehl"/>
                <a:ea typeface="FrankRuehl"/>
                <a:cs typeface="FrankRuehl"/>
                <a:sym typeface="FrankRuehl"/>
              </a:rPr>
              <a:t>             the transactions and data.</a:t>
            </a:r>
            <a:endParaRPr sz="2100" b="0" i="0" u="none" strike="noStrike" cap="none">
              <a:solidFill>
                <a:schemeClr val="dk1"/>
              </a:solidFill>
              <a:latin typeface="FrankRuehl"/>
              <a:ea typeface="FrankRuehl"/>
              <a:cs typeface="FrankRuehl"/>
              <a:sym typeface="FrankRueh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g1f6ddeeec75_0_6"/>
          <p:cNvSpPr txBox="1"/>
          <p:nvPr/>
        </p:nvSpPr>
        <p:spPr>
          <a:xfrm>
            <a:off x="671525" y="250825"/>
            <a:ext cx="300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2.OVERVIEW</a:t>
            </a:r>
            <a:endParaRPr sz="3100" b="0" i="0" u="none" strike="noStrike" cap="none">
              <a:solidFill>
                <a:srgbClr val="424456"/>
              </a:solidFill>
              <a:latin typeface="Trebuchet MS"/>
              <a:ea typeface="Trebuchet MS"/>
              <a:cs typeface="Trebuchet MS"/>
              <a:sym typeface="Trebuchet MS"/>
            </a:endParaRPr>
          </a:p>
        </p:txBody>
      </p:sp>
      <p:sp>
        <p:nvSpPr>
          <p:cNvPr id="1878" name="Google Shape;1878;g1f6ddeeec75_0_6"/>
          <p:cNvSpPr txBox="1"/>
          <p:nvPr/>
        </p:nvSpPr>
        <p:spPr>
          <a:xfrm>
            <a:off x="762409" y="912625"/>
            <a:ext cx="7363200" cy="2454488"/>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a:t>
            </a:r>
            <a:r>
              <a:rPr lang="en-US" sz="2100" b="0" i="0" u="none" strike="noStrike" cap="none">
                <a:solidFill>
                  <a:schemeClr val="dk1"/>
                </a:solidFill>
                <a:latin typeface="Georgia"/>
                <a:ea typeface="Georgia"/>
                <a:cs typeface="Georgia"/>
                <a:sym typeface="Georgia"/>
              </a:rPr>
              <a:t>The purpose of this document is to present detailed description of all requirements for  the Stock Analysis. It maintenances the report about the monthly inwards,monthly returns and monthly deliveries. The basis purpose of developing this project is to provide the needs of any large scale stock maintenances department</a:t>
            </a:r>
            <a:r>
              <a:rPr lang="en-US" sz="1900" b="0" i="0" u="none" strike="noStrike" cap="none">
                <a:solidFill>
                  <a:schemeClr val="dk1"/>
                </a:solidFill>
                <a:latin typeface="Georgia"/>
                <a:ea typeface="Georgia"/>
                <a:cs typeface="Georgia"/>
                <a:sym typeface="Georgia"/>
              </a:rPr>
              <a:t>.</a:t>
            </a:r>
            <a:endParaRPr sz="19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1900"/>
              <a:buFont typeface="Arial"/>
              <a:buNone/>
            </a:pPr>
            <a:endParaRPr sz="1900" b="0" i="0" u="none" strike="noStrike" cap="none">
              <a:solidFill>
                <a:schemeClr val="dk1"/>
              </a:solidFill>
              <a:latin typeface="Georgia"/>
              <a:ea typeface="Georgia"/>
              <a:cs typeface="Georgia"/>
              <a:sym typeface="Georgia"/>
            </a:endParaRPr>
          </a:p>
        </p:txBody>
      </p:sp>
      <p:sp>
        <p:nvSpPr>
          <p:cNvPr id="1879" name="Google Shape;1879;g1f6ddeeec75_0_6"/>
          <p:cNvSpPr txBox="1"/>
          <p:nvPr/>
        </p:nvSpPr>
        <p:spPr>
          <a:xfrm>
            <a:off x="800050" y="2922525"/>
            <a:ext cx="3000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2.1 CUSTOMERS</a:t>
            </a:r>
            <a:endParaRPr sz="3100" b="0" i="0" u="none" strike="noStrike" cap="none">
              <a:solidFill>
                <a:srgbClr val="424456"/>
              </a:solidFill>
              <a:latin typeface="Trebuchet MS"/>
              <a:ea typeface="Trebuchet MS"/>
              <a:cs typeface="Trebuchet MS"/>
              <a:sym typeface="Trebuchet MS"/>
            </a:endParaRPr>
          </a:p>
        </p:txBody>
      </p:sp>
      <p:sp>
        <p:nvSpPr>
          <p:cNvPr id="1880" name="Google Shape;1880;g1f6ddeeec75_0_6"/>
          <p:cNvSpPr txBox="1"/>
          <p:nvPr/>
        </p:nvSpPr>
        <p:spPr>
          <a:xfrm>
            <a:off x="800050" y="3584325"/>
            <a:ext cx="6954900" cy="1477297"/>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a:t>
            </a:r>
            <a:r>
              <a:rPr lang="en-US" sz="2100" b="0" i="0" u="none" strike="noStrike" cap="none">
                <a:solidFill>
                  <a:schemeClr val="dk1"/>
                </a:solidFill>
                <a:latin typeface="Georgia"/>
                <a:ea typeface="Georgia"/>
                <a:cs typeface="Georgia"/>
                <a:sym typeface="Georgia"/>
              </a:rPr>
              <a:t>Customers can purchase the items or products and can make the payment also .The data’s are all saved in the database .It keep all the records of the products sold by the Admin.</a:t>
            </a:r>
            <a:endParaRPr sz="2100" b="0" i="0" u="none" strike="noStrike" cap="none">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g1f6ddeeec75_0_17"/>
          <p:cNvSpPr txBox="1"/>
          <p:nvPr/>
        </p:nvSpPr>
        <p:spPr>
          <a:xfrm>
            <a:off x="480500" y="863950"/>
            <a:ext cx="8052000" cy="2516700"/>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The admin must update and keep track of the data of all registered products, add new products, assign product numbers to each item and GST, among other duties. The admin can also update his profile and assist customers. Customers can purchase the items or products and can make the payment also .The data’s are all saved in the database .It keep all the records of the products sold by the Admin.</a:t>
            </a:r>
            <a:endParaRPr sz="19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2200"/>
              <a:buFont typeface="Arial"/>
              <a:buNone/>
            </a:pPr>
            <a:endParaRPr sz="22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Georgia"/>
              <a:ea typeface="Georgia"/>
              <a:cs typeface="Georgia"/>
              <a:sym typeface="Georgia"/>
            </a:endParaRPr>
          </a:p>
        </p:txBody>
      </p:sp>
      <p:sp>
        <p:nvSpPr>
          <p:cNvPr id="1886" name="Google Shape;1886;g1f6ddeeec75_0_17"/>
          <p:cNvSpPr txBox="1"/>
          <p:nvPr/>
        </p:nvSpPr>
        <p:spPr>
          <a:xfrm>
            <a:off x="562750" y="216075"/>
            <a:ext cx="75309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2.2 FUNCTIONALITY</a:t>
            </a:r>
            <a:endParaRPr sz="3100" b="0" i="0" u="none" strike="noStrike" cap="none">
              <a:solidFill>
                <a:srgbClr val="424456"/>
              </a:solidFill>
              <a:latin typeface="Trebuchet MS"/>
              <a:ea typeface="Trebuchet MS"/>
              <a:cs typeface="Trebuchet MS"/>
              <a:sym typeface="Trebuchet MS"/>
            </a:endParaRPr>
          </a:p>
        </p:txBody>
      </p:sp>
      <p:sp>
        <p:nvSpPr>
          <p:cNvPr id="1887" name="Google Shape;1887;g1f6ddeeec75_0_17"/>
          <p:cNvSpPr txBox="1"/>
          <p:nvPr/>
        </p:nvSpPr>
        <p:spPr>
          <a:xfrm>
            <a:off x="671525" y="2812575"/>
            <a:ext cx="63990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2.3 PLATFORM</a:t>
            </a:r>
            <a:endParaRPr sz="3100" b="0" i="0" u="none" strike="noStrike" cap="none">
              <a:solidFill>
                <a:srgbClr val="424456"/>
              </a:solidFill>
              <a:latin typeface="Trebuchet MS"/>
              <a:ea typeface="Trebuchet MS"/>
              <a:cs typeface="Trebuchet MS"/>
              <a:sym typeface="Trebuchet MS"/>
            </a:endParaRPr>
          </a:p>
        </p:txBody>
      </p:sp>
      <p:sp>
        <p:nvSpPr>
          <p:cNvPr id="1888" name="Google Shape;1888;g1f6ddeeec75_0_17"/>
          <p:cNvSpPr txBox="1"/>
          <p:nvPr/>
        </p:nvSpPr>
        <p:spPr>
          <a:xfrm>
            <a:off x="671525" y="3502675"/>
            <a:ext cx="7570200" cy="1392659"/>
          </a:xfrm>
          <a:prstGeom prst="rect">
            <a:avLst/>
          </a:prstGeom>
          <a:noFill/>
          <a:ln>
            <a:noFill/>
          </a:ln>
        </p:spPr>
        <p:txBody>
          <a:bodyPr spcFirstLastPara="1" wrap="square" lIns="91425" tIns="91425" rIns="91425" bIns="91425" anchor="t" anchorCtr="0">
            <a:spAutoFit/>
          </a:bodyPr>
          <a:lstStyle/>
          <a:p>
            <a:pPr marL="365760" marR="0" lvl="0" indent="-256032" algn="l" rtl="0">
              <a:lnSpc>
                <a:spcPct val="100000"/>
              </a:lnSpc>
              <a:spcBef>
                <a:spcPts val="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The Operating System used to implement the system is window 7,8 and 10.</a:t>
            </a:r>
            <a:endParaRPr sz="19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1900"/>
              <a:buFont typeface="Arial"/>
              <a:buNone/>
            </a:pPr>
            <a:r>
              <a:rPr lang="en-US" sz="1900" b="0" i="0" u="none" strike="noStrike" cap="none">
                <a:solidFill>
                  <a:schemeClr val="dk1"/>
                </a:solidFill>
                <a:latin typeface="Georgia"/>
                <a:ea typeface="Georgia"/>
                <a:cs typeface="Georgia"/>
                <a:sym typeface="Georgia"/>
              </a:rPr>
              <a:t>    The software that are used are MySQL database and ApacheTomcat for server.</a:t>
            </a:r>
            <a:endParaRPr sz="1900" b="0" i="0" u="none" strike="noStrike" cap="none">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g1f6ddeeec75_0_33"/>
          <p:cNvSpPr txBox="1"/>
          <p:nvPr/>
        </p:nvSpPr>
        <p:spPr>
          <a:xfrm>
            <a:off x="523550" y="120275"/>
            <a:ext cx="8659800" cy="66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100"/>
              <a:buFont typeface="Arial"/>
              <a:buNone/>
            </a:pPr>
            <a:r>
              <a:rPr lang="en-US" sz="3100" b="0" i="0" u="none" strike="noStrike" cap="none">
                <a:solidFill>
                  <a:srgbClr val="424456"/>
                </a:solidFill>
                <a:latin typeface="Trebuchet MS"/>
                <a:ea typeface="Trebuchet MS"/>
                <a:cs typeface="Trebuchet MS"/>
                <a:sym typeface="Trebuchet MS"/>
              </a:rPr>
              <a:t>3. GOALS AND SCOPES</a:t>
            </a:r>
            <a:endParaRPr sz="2900" b="0" i="0" u="none" strike="noStrike" cap="none">
              <a:solidFill>
                <a:srgbClr val="424456"/>
              </a:solidFill>
              <a:latin typeface="Trebuchet MS"/>
              <a:ea typeface="Trebuchet MS"/>
              <a:cs typeface="Trebuchet MS"/>
              <a:sym typeface="Trebuchet MS"/>
            </a:endParaRPr>
          </a:p>
        </p:txBody>
      </p:sp>
      <p:sp>
        <p:nvSpPr>
          <p:cNvPr id="1894" name="Google Shape;1894;g1f6ddeeec75_0_33"/>
          <p:cNvSpPr txBox="1"/>
          <p:nvPr/>
        </p:nvSpPr>
        <p:spPr>
          <a:xfrm>
            <a:off x="507450" y="998975"/>
            <a:ext cx="8329200" cy="4639701"/>
          </a:xfrm>
          <a:prstGeom prst="rect">
            <a:avLst/>
          </a:prstGeom>
          <a:noFill/>
          <a:ln>
            <a:noFill/>
          </a:ln>
        </p:spPr>
        <p:txBody>
          <a:bodyPr spcFirstLastPara="1" wrap="square" lIns="91425" tIns="91425" rIns="91425" bIns="91425" anchor="t" anchorCtr="0">
            <a:spAutoFit/>
          </a:bodyPr>
          <a:lstStyle/>
          <a:p>
            <a:pPr marL="365760" marR="0" lvl="0" indent="-225550" algn="l" rtl="0">
              <a:lnSpc>
                <a:spcPct val="100000"/>
              </a:lnSpc>
              <a:spcBef>
                <a:spcPts val="0"/>
              </a:spcBef>
              <a:spcAft>
                <a:spcPts val="0"/>
              </a:spcAft>
              <a:buClr>
                <a:srgbClr val="A04DA3"/>
              </a:buClr>
              <a:buSzPts val="1900"/>
              <a:buFont typeface="Georgia"/>
              <a:buChar char="•"/>
            </a:pPr>
            <a:r>
              <a:rPr lang="en-US" sz="2400" b="0" i="0" u="none" strike="noStrike" cap="none">
                <a:solidFill>
                  <a:srgbClr val="595959"/>
                </a:solidFill>
                <a:latin typeface="Georgia"/>
                <a:ea typeface="Georgia"/>
                <a:cs typeface="Georgia"/>
                <a:sym typeface="Georgia"/>
              </a:rPr>
              <a:t>Goals:</a:t>
            </a:r>
            <a:endParaRPr sz="2400" b="0" i="0" u="none" strike="noStrike" cap="none">
              <a:solidFill>
                <a:srgbClr val="595959"/>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2100"/>
              <a:buFont typeface="Arial"/>
              <a:buNone/>
            </a:pPr>
            <a:r>
              <a:rPr lang="en-US" sz="2100" b="0" i="0" u="none" strike="noStrike" cap="none">
                <a:solidFill>
                  <a:schemeClr val="dk1"/>
                </a:solidFill>
                <a:latin typeface="Georgia"/>
                <a:ea typeface="Georgia"/>
                <a:cs typeface="Georgia"/>
                <a:sym typeface="Georgia"/>
              </a:rPr>
              <a:t>    The goal is to provides the interface to users to manage the daily transaction and the previous data. It provides an environment in which the user will be able to perform various operation like storing, updating and retrieving information .</a:t>
            </a:r>
            <a:endParaRPr sz="2100" b="0" i="0" u="none" strike="noStrike" cap="none">
              <a:solidFill>
                <a:schemeClr val="dk1"/>
              </a:solidFill>
              <a:latin typeface="Georgia"/>
              <a:ea typeface="Georgia"/>
              <a:cs typeface="Georgia"/>
              <a:sym typeface="Georgia"/>
            </a:endParaRPr>
          </a:p>
          <a:p>
            <a:pPr marL="365760" marR="0" lvl="0" indent="-225550" algn="l" rtl="0">
              <a:lnSpc>
                <a:spcPct val="100000"/>
              </a:lnSpc>
              <a:spcBef>
                <a:spcPts val="300"/>
              </a:spcBef>
              <a:spcAft>
                <a:spcPts val="0"/>
              </a:spcAft>
              <a:buClr>
                <a:srgbClr val="A04DA3"/>
              </a:buClr>
              <a:buSzPts val="1900"/>
              <a:buFont typeface="Georgia"/>
              <a:buChar char="•"/>
            </a:pPr>
            <a:r>
              <a:rPr lang="en-US" sz="2400" b="0" i="0" u="none" strike="noStrike" cap="none">
                <a:solidFill>
                  <a:srgbClr val="595959"/>
                </a:solidFill>
                <a:latin typeface="Georgia"/>
                <a:ea typeface="Georgia"/>
                <a:cs typeface="Georgia"/>
                <a:sym typeface="Georgia"/>
              </a:rPr>
              <a:t>Scopes:</a:t>
            </a:r>
            <a:endParaRPr sz="2400" b="0" i="0" u="none" strike="noStrike" cap="none">
              <a:solidFill>
                <a:srgbClr val="595959"/>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2100"/>
              <a:buFont typeface="Arial"/>
              <a:buNone/>
            </a:pPr>
            <a:r>
              <a:rPr lang="en-US" sz="2100" b="0" i="0" u="none" strike="noStrike" cap="none">
                <a:solidFill>
                  <a:schemeClr val="dk1"/>
                </a:solidFill>
                <a:latin typeface="Georgia"/>
                <a:ea typeface="Georgia"/>
                <a:cs typeface="Georgia"/>
                <a:sym typeface="Georgia"/>
              </a:rPr>
              <a:t>    The document contains the requirements for the stock inventory website. It is meant for the use by the developers, and will also by the basis for validating the final delivered system. The developer is responsible for asking for clarifications, where necessary, and will not make any alterations without the permission of the client.</a:t>
            </a:r>
            <a:endParaRPr sz="21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2100"/>
              <a:buFont typeface="Arial"/>
              <a:buNone/>
            </a:pPr>
            <a:endParaRPr sz="2100" b="0" i="0" u="none" strike="noStrike" cap="none">
              <a:solidFill>
                <a:schemeClr val="dk1"/>
              </a:solidFill>
              <a:latin typeface="Georgia"/>
              <a:ea typeface="Georgia"/>
              <a:cs typeface="Georgia"/>
              <a:sym typeface="Georgia"/>
            </a:endParaRPr>
          </a:p>
          <a:p>
            <a:pPr marL="365760" marR="0" lvl="0" indent="-256032" algn="l" rtl="0">
              <a:lnSpc>
                <a:spcPct val="100000"/>
              </a:lnSpc>
              <a:spcBef>
                <a:spcPts val="300"/>
              </a:spcBef>
              <a:spcAft>
                <a:spcPts val="0"/>
              </a:spcAft>
              <a:buClr>
                <a:srgbClr val="000000"/>
              </a:buClr>
              <a:buSzPts val="1900"/>
              <a:buFont typeface="Arial"/>
              <a:buNone/>
            </a:pPr>
            <a:endParaRPr sz="1900" b="0" i="0" u="none" strike="noStrike" cap="none">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925</Words>
  <Application>Microsoft Office PowerPoint</Application>
  <PresentationFormat>On-screen Show (16:9)</PresentationFormat>
  <Paragraphs>143</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EB Garamond</vt:lpstr>
      <vt:lpstr>Noto Sans Symbols</vt:lpstr>
      <vt:lpstr>EB Garamond SemiBold</vt:lpstr>
      <vt:lpstr>Public Sans</vt:lpstr>
      <vt:lpstr>FrankRuehl</vt:lpstr>
      <vt:lpstr>Calibri</vt:lpstr>
      <vt:lpstr>Georgia</vt:lpstr>
      <vt:lpstr>Trebuchet MS</vt:lpstr>
      <vt:lpstr>EB Garamond Medium</vt:lpstr>
      <vt:lpstr>Simple Light</vt:lpstr>
      <vt:lpstr>PowerPoint Presentation</vt:lpstr>
      <vt:lpstr>STOCK INVENTORY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2020PITIT112</cp:lastModifiedBy>
  <cp:revision>1</cp:revision>
  <dcterms:created xsi:type="dcterms:W3CDTF">2020-08-13T11:21:46Z</dcterms:created>
  <dcterms:modified xsi:type="dcterms:W3CDTF">2023-03-07T10:44:24Z</dcterms:modified>
</cp:coreProperties>
</file>